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5" r:id="rId2"/>
  </p:sldMasterIdLst>
  <p:notesMasterIdLst>
    <p:notesMasterId r:id="rId6"/>
  </p:notesMasterIdLst>
  <p:sldIdLst>
    <p:sldId id="8854" r:id="rId3"/>
    <p:sldId id="8855" r:id="rId4"/>
    <p:sldId id="8856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8E6"/>
    <a:srgbClr val="7392DF"/>
    <a:srgbClr val="3270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浅色样式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12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g>
</file>

<file path=ppt/media/image4.png>
</file>

<file path=ppt/media/image5.jp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6B913D7-CF63-4810-8352-447F123899E0}" type="datetimeFigureOut">
              <a:rPr lang="zh-CN" altLang="en-US" smtClean="0"/>
              <a:t>2023/4/12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CE88C-66A9-4382-815F-CFAA6CF774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32404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04">
              <a:defRPr/>
            </a:pPr>
            <a:fld id="{C4A9D0E9-8ED6-47B2-8F4C-61FC8AE015BA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46404">
                <a:defRPr/>
              </a:pPr>
              <a:t>1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99578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04">
              <a:defRPr/>
            </a:pPr>
            <a:fld id="{C4A9D0E9-8ED6-47B2-8F4C-61FC8AE015BA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46404">
                <a:defRPr/>
              </a:pPr>
              <a:t>2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973306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46404">
              <a:defRPr/>
            </a:pPr>
            <a:fld id="{C4A9D0E9-8ED6-47B2-8F4C-61FC8AE015BA}" type="slidenum">
              <a:rPr lang="zh-CN" altLang="en-US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pPr defTabSz="946404">
                <a:defRPr/>
              </a:pPr>
              <a:t>3</a:t>
            </a:fld>
            <a:endParaRPr lang="zh-CN" altLang="en-US">
              <a:solidFill>
                <a:prstClr val="black"/>
              </a:solidFill>
              <a:latin typeface="等线" panose="020F0502020204030204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71224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96E1E77-E323-C2E3-0C1A-E268FED1A6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511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36D54E2-42AC-0714-F70F-788F1B6D53B0}"/>
              </a:ext>
            </a:extLst>
          </p:cNvPr>
          <p:cNvSpPr/>
          <p:nvPr userDrawn="1"/>
        </p:nvSpPr>
        <p:spPr>
          <a:xfrm>
            <a:off x="14511" y="2932678"/>
            <a:ext cx="12194499" cy="13014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100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4800" b="1" spc="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1" y="3129040"/>
            <a:ext cx="9144000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1" y="4807501"/>
            <a:ext cx="9144000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B72367CB-9E9C-2E06-3B7A-78F74AD379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3201" y="302060"/>
            <a:ext cx="4257523" cy="483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750473"/>
      </p:ext>
    </p:extLst>
  </p:cSld>
  <p:clrMapOvr>
    <a:masterClrMapping/>
  </p:clrMapOvr>
  <p:hf sldNum="0" hd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表格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表格占位符 8"/>
          <p:cNvSpPr>
            <a:spLocks noGrp="1"/>
          </p:cNvSpPr>
          <p:nvPr>
            <p:ph type="tbl" sz="quarter" idx="13"/>
          </p:nvPr>
        </p:nvSpPr>
        <p:spPr>
          <a:xfrm>
            <a:off x="838200" y="1072568"/>
            <a:ext cx="10515600" cy="4933491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69364" y="774153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AEB6A9-FF32-2B96-2A3E-8DDBAF484FC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0940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3"/>
          </p:nvPr>
        </p:nvSpPr>
        <p:spPr>
          <a:xfrm>
            <a:off x="7489906" y="0"/>
            <a:ext cx="4702095" cy="6858000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9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8200" y="1072568"/>
            <a:ext cx="6520541" cy="4962512"/>
          </a:xfrm>
        </p:spPr>
        <p:txBody>
          <a:bodyPr/>
          <a:lstStyle>
            <a:lvl1pPr>
              <a:lnSpc>
                <a:spcPct val="150000"/>
              </a:lnSpc>
              <a:defRPr sz="2667"/>
            </a:lvl1pPr>
            <a:lvl2pPr>
              <a:lnSpc>
                <a:spcPct val="150000"/>
              </a:lnSpc>
              <a:defRPr sz="2133"/>
            </a:lvl2pPr>
            <a:lvl3pPr>
              <a:lnSpc>
                <a:spcPct val="150000"/>
              </a:lnSpc>
              <a:defRPr sz="1600"/>
            </a:lvl3pPr>
          </a:lstStyle>
          <a:p>
            <a:pPr lvl="0"/>
            <a:r>
              <a:rPr lang="zh-CN" altLang="en-US" dirty="0"/>
              <a:t>第一级 </a:t>
            </a:r>
            <a:r>
              <a:rPr lang="en-US" altLang="zh-CN" dirty="0"/>
              <a:t>20pt</a:t>
            </a:r>
            <a:endParaRPr lang="zh-CN" altLang="en-US" dirty="0"/>
          </a:p>
          <a:p>
            <a:pPr lvl="1"/>
            <a:r>
              <a:rPr lang="zh-CN" altLang="en-US" dirty="0"/>
              <a:t>第二级 </a:t>
            </a:r>
            <a:r>
              <a:rPr lang="en-US" altLang="zh-CN" dirty="0"/>
              <a:t>16pt</a:t>
            </a:r>
            <a:endParaRPr lang="zh-CN" altLang="en-US" dirty="0"/>
          </a:p>
          <a:p>
            <a:pPr lvl="2"/>
            <a:r>
              <a:rPr lang="zh-CN" altLang="en-US" dirty="0"/>
              <a:t>第三级 </a:t>
            </a:r>
            <a:r>
              <a:rPr lang="en-US" altLang="zh-CN" dirty="0"/>
              <a:t>12pt</a:t>
            </a:r>
            <a:endParaRPr lang="zh-CN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38202" y="0"/>
            <a:ext cx="6520541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24pt</a:t>
            </a:r>
            <a:endParaRPr lang="en-US" dirty="0"/>
          </a:p>
        </p:txBody>
      </p:sp>
      <p:sp>
        <p:nvSpPr>
          <p:cNvPr id="15" name="矩形 14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8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805063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双图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图片占位符 9"/>
          <p:cNvSpPr>
            <a:spLocks noGrp="1"/>
          </p:cNvSpPr>
          <p:nvPr>
            <p:ph type="pic" sz="quarter" idx="13"/>
          </p:nvPr>
        </p:nvSpPr>
        <p:spPr>
          <a:xfrm>
            <a:off x="838199" y="1072568"/>
            <a:ext cx="4908031" cy="458372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5" name="内容占位符 14"/>
          <p:cNvSpPr>
            <a:spLocks noGrp="1"/>
          </p:cNvSpPr>
          <p:nvPr>
            <p:ph sz="quarter" idx="15" hasCustomPrompt="1"/>
          </p:nvPr>
        </p:nvSpPr>
        <p:spPr>
          <a:xfrm>
            <a:off x="2230657" y="5741275"/>
            <a:ext cx="1450521" cy="3347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16" name="内容占位符 14"/>
          <p:cNvSpPr>
            <a:spLocks noGrp="1"/>
          </p:cNvSpPr>
          <p:nvPr>
            <p:ph sz="quarter" idx="16" hasCustomPrompt="1"/>
          </p:nvPr>
        </p:nvSpPr>
        <p:spPr>
          <a:xfrm>
            <a:off x="8207518" y="5741276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24pt</a:t>
            </a:r>
            <a:endParaRPr lang="en-US" dirty="0"/>
          </a:p>
        </p:txBody>
      </p:sp>
      <p:sp>
        <p:nvSpPr>
          <p:cNvPr id="14" name="矩形 13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图片占位符 9"/>
          <p:cNvSpPr>
            <a:spLocks noGrp="1"/>
          </p:cNvSpPr>
          <p:nvPr>
            <p:ph type="pic" sz="quarter" idx="17"/>
          </p:nvPr>
        </p:nvSpPr>
        <p:spPr>
          <a:xfrm>
            <a:off x="6311643" y="1072568"/>
            <a:ext cx="5048205" cy="458372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2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696096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四图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73512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1" name="矩形 10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24" name="灯片编号占位符 23"/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图片占位符 9">
            <a:extLst>
              <a:ext uri="{FF2B5EF4-FFF2-40B4-BE49-F238E27FC236}">
                <a16:creationId xmlns:a16="http://schemas.microsoft.com/office/drawing/2014/main" id="{10A2925B-92A5-3E4C-4066-991D430129A6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38200" y="1078760"/>
            <a:ext cx="5006245" cy="20715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14">
            <a:extLst>
              <a:ext uri="{FF2B5EF4-FFF2-40B4-BE49-F238E27FC236}">
                <a16:creationId xmlns:a16="http://schemas.microsoft.com/office/drawing/2014/main" id="{F183C72F-C6F0-2116-F2DE-98E491D43198}"/>
              </a:ext>
            </a:extLst>
          </p:cNvPr>
          <p:cNvSpPr>
            <a:spLocks noGrp="1"/>
          </p:cNvSpPr>
          <p:nvPr>
            <p:ph sz="quarter" idx="26" hasCustomPrompt="1"/>
          </p:nvPr>
        </p:nvSpPr>
        <p:spPr>
          <a:xfrm>
            <a:off x="2331346" y="3193868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5" name="图片占位符 9">
            <a:extLst>
              <a:ext uri="{FF2B5EF4-FFF2-40B4-BE49-F238E27FC236}">
                <a16:creationId xmlns:a16="http://schemas.microsoft.com/office/drawing/2014/main" id="{189C8A7E-FA8D-7231-11E0-620BB538304C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401979" y="1088440"/>
            <a:ext cx="5009732" cy="20715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内容占位符 14">
            <a:extLst>
              <a:ext uri="{FF2B5EF4-FFF2-40B4-BE49-F238E27FC236}">
                <a16:creationId xmlns:a16="http://schemas.microsoft.com/office/drawing/2014/main" id="{36961661-ABC5-7494-0FD3-840AB2AF8D7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7895126" y="3213224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7" name="图片占位符 9">
            <a:extLst>
              <a:ext uri="{FF2B5EF4-FFF2-40B4-BE49-F238E27FC236}">
                <a16:creationId xmlns:a16="http://schemas.microsoft.com/office/drawing/2014/main" id="{C47D2ECC-9071-4AA1-2B13-1AABA3B803F4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28528" y="3575212"/>
            <a:ext cx="5006245" cy="2071560"/>
          </a:xfrm>
        </p:spPr>
        <p:txBody>
          <a:bodyPr anchor="ctr"/>
          <a:lstStyle>
            <a:lvl1pPr>
              <a:defRPr sz="1600"/>
            </a:lvl1pPr>
          </a:lstStyle>
          <a:p>
            <a:endParaRPr kumimoji="1" lang="zh-CN" altLang="en-US"/>
          </a:p>
        </p:txBody>
      </p:sp>
      <p:sp>
        <p:nvSpPr>
          <p:cNvPr id="8" name="内容占位符 14">
            <a:extLst>
              <a:ext uri="{FF2B5EF4-FFF2-40B4-BE49-F238E27FC236}">
                <a16:creationId xmlns:a16="http://schemas.microsoft.com/office/drawing/2014/main" id="{6ED9BBA6-D6D7-E2A9-5B23-FDABAF8D54CA}"/>
              </a:ext>
            </a:extLst>
          </p:cNvPr>
          <p:cNvSpPr>
            <a:spLocks noGrp="1"/>
          </p:cNvSpPr>
          <p:nvPr>
            <p:ph sz="quarter" idx="30" hasCustomPrompt="1"/>
          </p:nvPr>
        </p:nvSpPr>
        <p:spPr>
          <a:xfrm>
            <a:off x="2331345" y="5713222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9" name="图片占位符 9">
            <a:extLst>
              <a:ext uri="{FF2B5EF4-FFF2-40B4-BE49-F238E27FC236}">
                <a16:creationId xmlns:a16="http://schemas.microsoft.com/office/drawing/2014/main" id="{FC90C81C-40CD-95A2-C178-1D43F3D68B5D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92307" y="3584892"/>
            <a:ext cx="5009732" cy="2071560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2" name="内容占位符 14">
            <a:extLst>
              <a:ext uri="{FF2B5EF4-FFF2-40B4-BE49-F238E27FC236}">
                <a16:creationId xmlns:a16="http://schemas.microsoft.com/office/drawing/2014/main" id="{C02AEEAA-C77D-72DC-3232-455BD73941CD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7895126" y="5733842"/>
            <a:ext cx="1539807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440058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六图片样式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图片占位符 9"/>
          <p:cNvSpPr>
            <a:spLocks noGrp="1"/>
          </p:cNvSpPr>
          <p:nvPr>
            <p:ph type="pic" sz="quarter" idx="13"/>
          </p:nvPr>
        </p:nvSpPr>
        <p:spPr>
          <a:xfrm>
            <a:off x="838196" y="1072569"/>
            <a:ext cx="3182259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9" name="内容占位符 14"/>
          <p:cNvSpPr>
            <a:spLocks noGrp="1"/>
          </p:cNvSpPr>
          <p:nvPr>
            <p:ph sz="quarter" idx="15" hasCustomPrompt="1"/>
          </p:nvPr>
        </p:nvSpPr>
        <p:spPr>
          <a:xfrm>
            <a:off x="1553937" y="5836454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3" name="内容占位符 14"/>
          <p:cNvSpPr>
            <a:spLocks noGrp="1"/>
          </p:cNvSpPr>
          <p:nvPr>
            <p:ph sz="quarter" idx="19" hasCustomPrompt="1"/>
          </p:nvPr>
        </p:nvSpPr>
        <p:spPr>
          <a:xfrm>
            <a:off x="1524909" y="3246199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5" name="图片占位符 9"/>
          <p:cNvSpPr>
            <a:spLocks noGrp="1"/>
          </p:cNvSpPr>
          <p:nvPr>
            <p:ph type="pic" sz="quarter" idx="20"/>
          </p:nvPr>
        </p:nvSpPr>
        <p:spPr>
          <a:xfrm>
            <a:off x="4297686" y="1072569"/>
            <a:ext cx="3554541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26" name="内容占位符 14"/>
          <p:cNvSpPr>
            <a:spLocks noGrp="1"/>
          </p:cNvSpPr>
          <p:nvPr>
            <p:ph sz="quarter" idx="21" hasCustomPrompt="1"/>
          </p:nvPr>
        </p:nvSpPr>
        <p:spPr>
          <a:xfrm>
            <a:off x="5385709" y="5836454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8" name="内容占位符 14"/>
          <p:cNvSpPr>
            <a:spLocks noGrp="1"/>
          </p:cNvSpPr>
          <p:nvPr>
            <p:ph sz="quarter" idx="23" hasCustomPrompt="1"/>
          </p:nvPr>
        </p:nvSpPr>
        <p:spPr>
          <a:xfrm>
            <a:off x="5356681" y="3246199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29" name="图片占位符 9"/>
          <p:cNvSpPr>
            <a:spLocks noGrp="1"/>
          </p:cNvSpPr>
          <p:nvPr>
            <p:ph type="pic" sz="quarter" idx="24"/>
          </p:nvPr>
        </p:nvSpPr>
        <p:spPr>
          <a:xfrm>
            <a:off x="8129457" y="1072569"/>
            <a:ext cx="3224339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30" name="内容占位符 14"/>
          <p:cNvSpPr>
            <a:spLocks noGrp="1"/>
          </p:cNvSpPr>
          <p:nvPr>
            <p:ph sz="quarter" idx="25" hasCustomPrompt="1"/>
          </p:nvPr>
        </p:nvSpPr>
        <p:spPr>
          <a:xfrm>
            <a:off x="9217481" y="5836454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32" name="内容占位符 14"/>
          <p:cNvSpPr>
            <a:spLocks noGrp="1"/>
          </p:cNvSpPr>
          <p:nvPr>
            <p:ph sz="quarter" idx="27" hasCustomPrompt="1"/>
          </p:nvPr>
        </p:nvSpPr>
        <p:spPr>
          <a:xfrm>
            <a:off x="9188453" y="3246199"/>
            <a:ext cx="1450521" cy="334733"/>
          </a:xfrm>
        </p:spPr>
        <p:txBody>
          <a:bodyPr anchor="ctr">
            <a:noAutofit/>
          </a:bodyPr>
          <a:lstStyle>
            <a:lvl1pPr marL="0" indent="0" algn="ctr">
              <a:buNone/>
              <a:defRPr sz="1333"/>
            </a:lvl1pPr>
          </a:lstStyle>
          <a:p>
            <a:pPr lvl="0"/>
            <a:r>
              <a:rPr kumimoji="1" lang="en-US" altLang="en-US" dirty="0"/>
              <a:t>输入文字</a:t>
            </a:r>
            <a:endParaRPr kumimoji="1" lang="zh-CN" alt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1" name="矩形 10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图片占位符 9">
            <a:extLst>
              <a:ext uri="{FF2B5EF4-FFF2-40B4-BE49-F238E27FC236}">
                <a16:creationId xmlns:a16="http://schemas.microsoft.com/office/drawing/2014/main" id="{E053D34A-F736-D2CD-CEE7-19A441BE6CD5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38200" y="3675455"/>
            <a:ext cx="3182259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3" name="图片占位符 9">
            <a:extLst>
              <a:ext uri="{FF2B5EF4-FFF2-40B4-BE49-F238E27FC236}">
                <a16:creationId xmlns:a16="http://schemas.microsoft.com/office/drawing/2014/main" id="{F2D74E34-1BC8-4D6F-15FA-6D1A9CBF4366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4297690" y="3675455"/>
            <a:ext cx="3554541" cy="2040043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图片占位符 9">
            <a:extLst>
              <a:ext uri="{FF2B5EF4-FFF2-40B4-BE49-F238E27FC236}">
                <a16:creationId xmlns:a16="http://schemas.microsoft.com/office/drawing/2014/main" id="{6B08C472-7D59-1EC4-36D7-0CC9D04122F3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129461" y="3675455"/>
            <a:ext cx="3224339" cy="2040043"/>
          </a:xfrm>
        </p:spPr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139970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语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3" hasCustomPrompt="1"/>
          </p:nvPr>
        </p:nvSpPr>
        <p:spPr>
          <a:xfrm>
            <a:off x="838201" y="1072568"/>
            <a:ext cx="10515600" cy="4839584"/>
          </a:xfrm>
        </p:spPr>
        <p:txBody>
          <a:bodyPr>
            <a:normAutofit/>
          </a:bodyPr>
          <a:lstStyle>
            <a:lvl1pPr marL="457189" indent="-457189" algn="l">
              <a:lnSpc>
                <a:spcPct val="200000"/>
              </a:lnSpc>
              <a:buFont typeface="Arial" panose="020B0604020202020204" pitchFamily="34" charset="0"/>
              <a:buChar char="•"/>
              <a:defRPr sz="2667" b="0">
                <a:solidFill>
                  <a:srgbClr val="2473BD"/>
                </a:solidFill>
              </a:defRPr>
            </a:lvl1pPr>
            <a:lvl2pPr algn="ctr">
              <a:lnSpc>
                <a:spcPct val="150000"/>
              </a:lnSpc>
              <a:defRPr sz="2667"/>
            </a:lvl2pPr>
            <a:lvl3pPr marL="914377" indent="0" algn="l">
              <a:buNone/>
              <a:defRPr/>
            </a:lvl3pPr>
          </a:lstStyle>
          <a:p>
            <a:pPr lvl="0"/>
            <a:r>
              <a:rPr kumimoji="1" lang="zh-CN" altLang="en-US" dirty="0"/>
              <a:t>要点一 </a:t>
            </a:r>
            <a:r>
              <a:rPr kumimoji="1" lang="en-US" altLang="zh-CN" dirty="0"/>
              <a:t>20 </a:t>
            </a:r>
            <a:r>
              <a:rPr kumimoji="1" lang="en-US" altLang="zh-CN" dirty="0" err="1"/>
              <a:t>pt</a:t>
            </a:r>
            <a:endParaRPr kumimoji="1" lang="en-US" altLang="zh-CN" dirty="0"/>
          </a:p>
          <a:p>
            <a:pPr marL="457189" marR="0" lvl="0" indent="-457189" algn="l" defTabSz="914377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zh-CN" altLang="en-US" dirty="0"/>
              <a:t>要点二 </a:t>
            </a:r>
            <a:r>
              <a:rPr kumimoji="1" lang="en-US" altLang="zh-CN" dirty="0"/>
              <a:t>20 </a:t>
            </a:r>
            <a:r>
              <a:rPr kumimoji="1" lang="en-US" altLang="zh-CN" dirty="0" err="1"/>
              <a:t>pt</a:t>
            </a:r>
            <a:endParaRPr kumimoji="1" lang="en-US" altLang="zh-CN" dirty="0"/>
          </a:p>
          <a:p>
            <a:pPr lvl="0"/>
            <a:endParaRPr kumimoji="1" lang="zh-CN" alt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A1A86D-5F81-110E-8749-3AEE7409EF6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zh-CN" altLang="en-US" dirty="0"/>
              <a:t>总结 </a:t>
            </a:r>
            <a:r>
              <a:rPr lang="en-US" altLang="zh-CN" dirty="0"/>
              <a:t>24pt</a:t>
            </a:r>
            <a:endParaRPr 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D36E43A8-455C-6392-05E0-6E9ACD341EE5}"/>
              </a:ext>
            </a:extLst>
          </p:cNvPr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18867269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918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805487-6FAC-A949-B4E1-6055E34AFC3F}" type="datetime6">
              <a:rPr lang="zh-CN" altLang="en-US" smtClean="0"/>
              <a:t>2023年4月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2EF94A-F20B-4294-BE7A-65FC3A01A93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圆角矩形 9"/>
          <p:cNvSpPr/>
          <p:nvPr userDrawn="1"/>
        </p:nvSpPr>
        <p:spPr>
          <a:xfrm>
            <a:off x="0" y="142504"/>
            <a:ext cx="249382" cy="454232"/>
          </a:xfrm>
          <a:prstGeom prst="roundRect">
            <a:avLst>
              <a:gd name="adj" fmla="val 0"/>
            </a:avLst>
          </a:prstGeom>
          <a:solidFill>
            <a:srgbClr val="0078E5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3600" dirty="0">
              <a:latin typeface="Ebrima" panose="02000000000000000000" pitchFamily="2" charset="0"/>
              <a:ea typeface="微软雅黑" panose="020B0503020204020204" pitchFamily="34" charset="-122"/>
              <a:cs typeface="Ebrima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8699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0C3E00E6-8211-7782-62A4-1D9114D3283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36D54E2-42AC-0714-F70F-788F1B6D53B0}"/>
              </a:ext>
            </a:extLst>
          </p:cNvPr>
          <p:cNvSpPr/>
          <p:nvPr userDrawn="1"/>
        </p:nvSpPr>
        <p:spPr>
          <a:xfrm>
            <a:off x="14511" y="2932678"/>
            <a:ext cx="12194499" cy="130146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100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zh-CN" altLang="en-US" sz="4800" b="1" spc="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1" y="3129040"/>
            <a:ext cx="9144000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1" y="4827488"/>
            <a:ext cx="9144000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chemeClr val="bg1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A80AA4DE-BC58-B343-2453-DAA8C609DF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3201" y="218959"/>
            <a:ext cx="4671259" cy="541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41699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DE7F6B1E-6ED5-93F9-55B0-F5CCD823CA3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93010" y="2975622"/>
            <a:ext cx="6880247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2473BC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93009" y="4507701"/>
            <a:ext cx="6880248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rgbClr val="2473BC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83739D89-D59D-D2DF-74AB-46B76282E2E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93009" y="705262"/>
            <a:ext cx="3899504" cy="4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7554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9B01B96B-E550-7C65-65FD-DB4F5CBF4E6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3019DEBC-382A-1457-8149-B78E698C656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586" y="2975622"/>
            <a:ext cx="6605665" cy="906759"/>
          </a:xfrm>
        </p:spPr>
        <p:txBody>
          <a:bodyPr anchor="b">
            <a:normAutofit/>
          </a:bodyPr>
          <a:lstStyle>
            <a:lvl1pPr algn="l">
              <a:defRPr sz="4800">
                <a:solidFill>
                  <a:srgbClr val="2473BC"/>
                </a:solidFill>
              </a:defRPr>
            </a:lvl1pPr>
          </a:lstStyle>
          <a:p>
            <a:r>
              <a:rPr lang="zh-CN" altLang="en-US" dirty="0"/>
              <a:t>标题幻灯片 </a:t>
            </a:r>
            <a:r>
              <a:rPr lang="en-US" altLang="zh-CN" dirty="0"/>
              <a:t>36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16DCF18-569E-9675-E289-05FC06A8141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586" y="4507701"/>
            <a:ext cx="6605665" cy="684136"/>
          </a:xfrm>
        </p:spPr>
        <p:txBody>
          <a:bodyPr/>
          <a:lstStyle>
            <a:lvl1pPr marL="0" indent="0" algn="l">
              <a:buNone/>
              <a:defRPr sz="3200">
                <a:solidFill>
                  <a:srgbClr val="2473BC"/>
                </a:solidFill>
              </a:defRPr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zh-CN" altLang="en-US" dirty="0"/>
              <a:t>演讲者信息 </a:t>
            </a:r>
            <a:r>
              <a:rPr lang="en-US" altLang="zh-CN" dirty="0"/>
              <a:t>24 </a:t>
            </a:r>
            <a:r>
              <a:rPr lang="en-US" altLang="zh-CN" dirty="0" err="1"/>
              <a:t>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94805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384716" y="181897"/>
            <a:ext cx="7195135" cy="884900"/>
          </a:xfrm>
        </p:spPr>
        <p:txBody>
          <a:bodyPr>
            <a:normAutofit/>
          </a:bodyPr>
          <a:lstStyle>
            <a:lvl1pPr>
              <a:defRPr sz="3733" b="1" spc="400">
                <a:solidFill>
                  <a:srgbClr val="2473BD"/>
                </a:solidFill>
              </a:defRPr>
            </a:lvl1pPr>
          </a:lstStyle>
          <a:p>
            <a:r>
              <a:rPr lang="zh-CN" altLang="en-US" dirty="0"/>
              <a:t>  内容概览 </a:t>
            </a:r>
            <a:r>
              <a:rPr lang="en-US" altLang="zh-CN" dirty="0"/>
              <a:t>28pt</a:t>
            </a:r>
            <a:endParaRPr lang="en-US" dirty="0"/>
          </a:p>
        </p:txBody>
      </p:sp>
      <p:sp>
        <p:nvSpPr>
          <p:cNvPr id="2" name="Footer Placeholder 4"/>
          <p:cNvSpPr txBox="1"/>
          <p:nvPr userDrawn="1"/>
        </p:nvSpPr>
        <p:spPr>
          <a:xfrm>
            <a:off x="2462431" y="5681614"/>
            <a:ext cx="4114800" cy="365125"/>
          </a:xfrm>
          <a:prstGeom prst="rect">
            <a:avLst/>
          </a:prstGeom>
        </p:spPr>
        <p:txBody>
          <a:bodyPr vert="horz" lIns="121920" tIns="60960" rIns="121920" bIns="60960" rtlCol="0" anchor="ctr"/>
          <a:lstStyle>
            <a:defPPr>
              <a:defRPr lang="zh-CN"/>
            </a:defPPr>
            <a:lvl1pPr marL="0" algn="ctr" defTabSz="6858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kumimoji="1" lang="zh-CN" altLang="en-US" sz="1200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914208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21D3A91-AA91-E870-FC18-F4DABF2A47A8}"/>
              </a:ext>
            </a:extLst>
          </p:cNvPr>
          <p:cNvSpPr/>
          <p:nvPr userDrawn="1"/>
        </p:nvSpPr>
        <p:spPr>
          <a:xfrm flipV="1">
            <a:off x="357754" y="1038297"/>
            <a:ext cx="8324153" cy="4571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04C68B5-661A-03CA-24BE-DCB75DC839E6}"/>
              </a:ext>
            </a:extLst>
          </p:cNvPr>
          <p:cNvSpPr/>
          <p:nvPr userDrawn="1"/>
        </p:nvSpPr>
        <p:spPr>
          <a:xfrm>
            <a:off x="0" y="286327"/>
            <a:ext cx="315707" cy="729280"/>
          </a:xfrm>
          <a:prstGeom prst="rect">
            <a:avLst/>
          </a:prstGeom>
          <a:solidFill>
            <a:srgbClr val="0070C0"/>
          </a:solidFill>
          <a:ln>
            <a:solidFill>
              <a:srgbClr val="00B0F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64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章节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731" y="0"/>
            <a:ext cx="12192000" cy="6858000"/>
          </a:xfrm>
          <a:prstGeom prst="rect">
            <a:avLst/>
          </a:prstGeom>
        </p:spPr>
      </p:pic>
      <p:sp>
        <p:nvSpPr>
          <p:cNvPr id="1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70467" y="2508355"/>
            <a:ext cx="10583333" cy="257830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FontTx/>
              <a:buNone/>
              <a:defRPr sz="3200" b="1">
                <a:solidFill>
                  <a:srgbClr val="2473BD"/>
                </a:solidFill>
              </a:defRPr>
            </a:lvl1pPr>
            <a:lvl2pPr>
              <a:lnSpc>
                <a:spcPct val="150000"/>
              </a:lnSpc>
              <a:defRPr sz="2667">
                <a:solidFill>
                  <a:schemeClr val="accent1"/>
                </a:solidFill>
              </a:defRPr>
            </a:lvl2pPr>
            <a:lvl3pPr>
              <a:defRPr sz="2800"/>
            </a:lvl3pPr>
            <a:lvl4pPr>
              <a:defRPr sz="1667"/>
            </a:lvl4pPr>
            <a:lvl5pPr>
              <a:defRPr sz="2800"/>
            </a:lvl5pPr>
          </a:lstStyle>
          <a:p>
            <a:pPr lvl="0"/>
            <a:r>
              <a:rPr kumimoji="1" lang="zh-CN" altLang="en-US" dirty="0"/>
              <a:t>章节标题 </a:t>
            </a:r>
            <a:r>
              <a:rPr lang="en-US" altLang="zh-CN" dirty="0"/>
              <a:t>24pt</a:t>
            </a:r>
            <a:endParaRPr lang="zh-CN" altLang="en-US" dirty="0"/>
          </a:p>
          <a:p>
            <a:pPr lvl="1"/>
            <a:r>
              <a:rPr lang="zh-CN" altLang="en-US" dirty="0"/>
              <a:t>次级内容 </a:t>
            </a:r>
            <a:r>
              <a:rPr lang="en-US" altLang="zh-CN" dirty="0"/>
              <a:t>20pt</a:t>
            </a:r>
            <a:endParaRPr lang="zh-CN" alt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92015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bg>
      <p:bgPr>
        <a:gradFill flip="none" rotWithShape="1">
          <a:gsLst>
            <a:gs pos="0">
              <a:srgbClr val="080CB8"/>
            </a:gs>
            <a:gs pos="100000">
              <a:schemeClr val="accent1">
                <a:lumMod val="60000"/>
                <a:lumOff val="4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 userDrawn="1"/>
        </p:nvSpPr>
        <p:spPr>
          <a:xfrm>
            <a:off x="685656" y="1659661"/>
            <a:ext cx="10299705" cy="487735"/>
          </a:xfrm>
          <a:prstGeom prst="rect">
            <a:avLst/>
          </a:prstGeom>
          <a:ln w="12700">
            <a:miter lim="400000"/>
          </a:ln>
        </p:spPr>
        <p:txBody>
          <a:bodyPr lIns="38277" tIns="38277" rIns="38277" bIns="38277">
            <a:spAutoFit/>
          </a:bodyPr>
          <a:lstStyle>
            <a:lvl1pPr defTabSz="1219200"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微软雅黑" panose="020B0503020204020204" pitchFamily="34" charset="-122"/>
              </a:defRPr>
            </a:lvl1pPr>
          </a:lstStyle>
          <a:p>
            <a:endParaRPr sz="2667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838200" y="1072568"/>
            <a:ext cx="10515600" cy="4932032"/>
          </a:xfrm>
        </p:spPr>
        <p:txBody>
          <a:bodyPr/>
          <a:lstStyle>
            <a:lvl1pPr>
              <a:lnSpc>
                <a:spcPct val="150000"/>
              </a:lnSpc>
              <a:defRPr sz="2667" b="0"/>
            </a:lvl1pPr>
            <a:lvl2pPr>
              <a:lnSpc>
                <a:spcPct val="150000"/>
              </a:lnSpc>
              <a:defRPr sz="2133"/>
            </a:lvl2pPr>
            <a:lvl3pPr>
              <a:lnSpc>
                <a:spcPct val="150000"/>
              </a:lnSpc>
              <a:defRPr sz="1600"/>
            </a:lvl3pPr>
            <a:lvl4pPr>
              <a:lnSpc>
                <a:spcPct val="150000"/>
              </a:lnSpc>
              <a:defRPr/>
            </a:lvl4pPr>
            <a:lvl5pPr>
              <a:lnSpc>
                <a:spcPct val="150000"/>
              </a:lnSpc>
              <a:defRPr/>
            </a:lvl5pPr>
          </a:lstStyle>
          <a:p>
            <a:pPr lvl="0"/>
            <a:r>
              <a:rPr lang="zh-CN" altLang="en-US" dirty="0"/>
              <a:t>第一级 </a:t>
            </a:r>
            <a:r>
              <a:rPr lang="en-US" altLang="zh-CN" dirty="0"/>
              <a:t>20pt</a:t>
            </a:r>
            <a:endParaRPr lang="zh-CN" altLang="en-US" dirty="0"/>
          </a:p>
          <a:p>
            <a:pPr lvl="1"/>
            <a:r>
              <a:rPr lang="zh-CN" altLang="en-US" dirty="0"/>
              <a:t>第二级 </a:t>
            </a:r>
            <a:r>
              <a:rPr lang="en-US" altLang="zh-CN" dirty="0"/>
              <a:t>16pt</a:t>
            </a:r>
            <a:endParaRPr lang="zh-CN" altLang="en-US" dirty="0"/>
          </a:p>
          <a:p>
            <a:pPr lvl="2"/>
            <a:r>
              <a:rPr lang="zh-CN" altLang="en-US" dirty="0"/>
              <a:t>第三级 </a:t>
            </a:r>
            <a:r>
              <a:rPr lang="en-US" altLang="zh-CN" dirty="0"/>
              <a:t>12pt</a:t>
            </a:r>
            <a:endParaRPr lang="zh-CN" alt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0" name="矩形 9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28413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样式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8" name="图表占位符 7"/>
          <p:cNvSpPr>
            <a:spLocks noGrp="1"/>
          </p:cNvSpPr>
          <p:nvPr>
            <p:ph type="chart" sz="quarter" idx="13"/>
          </p:nvPr>
        </p:nvSpPr>
        <p:spPr>
          <a:xfrm>
            <a:off x="838200" y="1072569"/>
            <a:ext cx="10515600" cy="4936681"/>
          </a:xfrm>
        </p:spPr>
        <p:txBody>
          <a:bodyPr/>
          <a:lstStyle/>
          <a:p>
            <a:endParaRPr kumimoji="1" lang="zh-CN" altLang="en-US" dirty="0"/>
          </a:p>
        </p:txBody>
      </p:sp>
      <p:sp>
        <p:nvSpPr>
          <p:cNvPr id="12" name="矩形 11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85828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表页样式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表占位符 6"/>
          <p:cNvSpPr>
            <a:spLocks noGrp="1"/>
          </p:cNvSpPr>
          <p:nvPr>
            <p:ph type="chart" sz="quarter" idx="13"/>
          </p:nvPr>
        </p:nvSpPr>
        <p:spPr>
          <a:xfrm>
            <a:off x="6231466" y="1072570"/>
            <a:ext cx="5120745" cy="4962511"/>
          </a:xfrm>
        </p:spPr>
        <p:txBody>
          <a:bodyPr/>
          <a:lstStyle/>
          <a:p>
            <a:endParaRPr kumimoji="1" lang="zh-CN" altLang="en-US"/>
          </a:p>
        </p:txBody>
      </p:sp>
      <p:sp>
        <p:nvSpPr>
          <p:cNvPr id="10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839789" y="1072569"/>
            <a:ext cx="5120745" cy="4962512"/>
          </a:xfrm>
        </p:spPr>
        <p:txBody>
          <a:bodyPr/>
          <a:lstStyle>
            <a:lvl1pPr>
              <a:lnSpc>
                <a:spcPct val="150000"/>
              </a:lnSpc>
              <a:defRPr sz="2667"/>
            </a:lvl1pPr>
            <a:lvl2pPr>
              <a:lnSpc>
                <a:spcPct val="150000"/>
              </a:lnSpc>
              <a:defRPr sz="2133"/>
            </a:lvl2pPr>
            <a:lvl3pPr>
              <a:lnSpc>
                <a:spcPct val="150000"/>
              </a:lnSpc>
              <a:defRPr sz="1600"/>
            </a:lvl3pPr>
          </a:lstStyle>
          <a:p>
            <a:pPr lvl="0"/>
            <a:r>
              <a:rPr lang="zh-CN" altLang="en-US" dirty="0"/>
              <a:t>第一级 </a:t>
            </a:r>
            <a:r>
              <a:rPr lang="en-US" altLang="zh-CN" dirty="0"/>
              <a:t>20pt</a:t>
            </a:r>
            <a:endParaRPr lang="zh-CN" altLang="en-US" dirty="0"/>
          </a:p>
          <a:p>
            <a:pPr lvl="1"/>
            <a:r>
              <a:rPr lang="zh-CN" altLang="en-US" dirty="0"/>
              <a:t>第二级 </a:t>
            </a:r>
            <a:r>
              <a:rPr lang="en-US" altLang="zh-CN" dirty="0"/>
              <a:t>16pt</a:t>
            </a:r>
            <a:endParaRPr lang="zh-CN" altLang="en-US" dirty="0"/>
          </a:p>
          <a:p>
            <a:pPr lvl="2"/>
            <a:r>
              <a:rPr lang="zh-CN" altLang="en-US" dirty="0"/>
              <a:t>第三级 </a:t>
            </a:r>
            <a:r>
              <a:rPr lang="en-US" altLang="zh-CN" dirty="0"/>
              <a:t>12pt</a:t>
            </a:r>
            <a:endParaRPr lang="zh-CN" alt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072568"/>
          </a:xfrm>
        </p:spPr>
        <p:txBody>
          <a:bodyPr>
            <a:normAutofit/>
          </a:bodyPr>
          <a:lstStyle>
            <a:lvl1pPr>
              <a:defRPr sz="3200" b="1" spc="0">
                <a:solidFill>
                  <a:srgbClr val="2473BD"/>
                </a:solidFill>
              </a:defRPr>
            </a:lvl1pPr>
          </a:lstStyle>
          <a:p>
            <a:r>
              <a:rPr lang="en-US" altLang="en-US" dirty="0" err="1"/>
              <a:t>标题</a:t>
            </a:r>
            <a:r>
              <a:rPr lang="en-US" altLang="en-US" dirty="0"/>
              <a:t> 24</a:t>
            </a:r>
            <a:r>
              <a:rPr lang="en-US" altLang="zh-CN" dirty="0"/>
              <a:t>pt</a:t>
            </a:r>
            <a:endParaRPr lang="en-US" dirty="0"/>
          </a:p>
        </p:txBody>
      </p:sp>
      <p:sp>
        <p:nvSpPr>
          <p:cNvPr id="14" name="矩形 13"/>
          <p:cNvSpPr/>
          <p:nvPr userDrawn="1"/>
        </p:nvSpPr>
        <p:spPr>
          <a:xfrm>
            <a:off x="969364" y="822921"/>
            <a:ext cx="7774899" cy="6095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45000"/>
                  <a:lumOff val="55000"/>
                  <a:alpha val="0"/>
                </a:schemeClr>
              </a:gs>
              <a:gs pos="99000">
                <a:schemeClr val="accent5">
                  <a:lumMod val="75000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  <p:sp>
        <p:nvSpPr>
          <p:cNvPr id="1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96179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image" Target="../media/image7.jpeg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CC93628-FEB5-2060-0A99-221AE77BE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85270"/>
            <a:ext cx="5848048" cy="13250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标题幻灯片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444DDA3-3B56-6343-46FC-ED088B20F7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4741333"/>
            <a:ext cx="3603172" cy="14611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姓名</a:t>
            </a:r>
          </a:p>
        </p:txBody>
      </p:sp>
    </p:spTree>
    <p:extLst>
      <p:ext uri="{BB962C8B-B14F-4D97-AF65-F5344CB8AC3E}">
        <p14:creationId xmlns:p14="http://schemas.microsoft.com/office/powerpoint/2010/main" val="3322456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</p:sldLayoutIdLst>
  <p:hf hdr="0"/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473BD"/>
            </a:gs>
            <a:gs pos="100000">
              <a:schemeClr val="accent1">
                <a:lumMod val="60000"/>
                <a:lumOff val="40000"/>
              </a:schemeClr>
            </a:gs>
          </a:gsLst>
          <a:lin ang="108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1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7396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云道智造模版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  <a:endParaRPr lang="en-US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159903" y="619793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3">
                <a:solidFill>
                  <a:srgbClr val="2473BC"/>
                </a:solidFill>
              </a:defRPr>
            </a:lvl1pPr>
          </a:lstStyle>
          <a:p>
            <a:fld id="{335230D7-7499-994E-AC88-FE940CA1B518}" type="slidenum">
              <a:rPr kumimoji="1" lang="zh-CN" altLang="en-US" smtClean="0"/>
              <a:t>‹#›</a:t>
            </a:fld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733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  <p:sldLayoutId id="2147483667" r:id="rId2"/>
    <p:sldLayoutId id="2147483668" r:id="rId3"/>
    <p:sldLayoutId id="2147483669" r:id="rId4"/>
    <p:sldLayoutId id="2147483670" r:id="rId5"/>
    <p:sldLayoutId id="2147483671" r:id="rId6"/>
    <p:sldLayoutId id="2147483672" r:id="rId7"/>
    <p:sldLayoutId id="2147483673" r:id="rId8"/>
    <p:sldLayoutId id="2147483674" r:id="rId9"/>
    <p:sldLayoutId id="2147483675" r:id="rId10"/>
    <p:sldLayoutId id="2147483676" r:id="rId11"/>
    <p:sldLayoutId id="2147483677" r:id="rId12"/>
    <p:sldLayoutId id="2147483678" r:id="rId13"/>
  </p:sldLayoutIdLst>
  <p:hf hdr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733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150000"/>
        </a:lnSpc>
        <a:spcBef>
          <a:spcPts val="1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783" indent="-228594" algn="l" defTabSz="914377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2133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2971" indent="-228594" algn="l" defTabSz="914377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160" indent="-228594" algn="l" defTabSz="914377" rtl="0" eaLnBrk="1" latinLnBrk="0" hangingPunct="1">
        <a:lnSpc>
          <a:spcPct val="15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>
            <a:extLst>
              <a:ext uri="{FF2B5EF4-FFF2-40B4-BE49-F238E27FC236}">
                <a16:creationId xmlns:a16="http://schemas.microsoft.com/office/drawing/2014/main" id="{860FE93C-260C-4919-A987-A257709A2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49A5D9-A27F-4FA6-A810-E17F7552FA4A}"/>
              </a:ext>
            </a:extLst>
          </p:cNvPr>
          <p:cNvSpPr txBox="1"/>
          <p:nvPr/>
        </p:nvSpPr>
        <p:spPr>
          <a:xfrm>
            <a:off x="1817906" y="1136001"/>
            <a:ext cx="8532375" cy="369332"/>
          </a:xfrm>
          <a:prstGeom prst="rect">
            <a:avLst/>
          </a:prstGeom>
          <a:solidFill>
            <a:srgbClr val="254985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kern="10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实验</a:t>
            </a:r>
            <a:r>
              <a:rPr lang="zh-CN" altLang="en-US" sz="1800" b="1" kern="100" dirty="0">
                <a:solidFill>
                  <a:schemeClr val="bg1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目标：</a:t>
            </a:r>
            <a:r>
              <a:rPr lang="zh-CN" altLang="zh-CN" sz="1800" kern="100" dirty="0">
                <a:effectLst/>
              </a:rPr>
              <a:t>熟悉</a:t>
            </a:r>
            <a:r>
              <a:rPr lang="en-US" altLang="zh-CN" sz="1800" kern="100" dirty="0" err="1">
                <a:effectLst/>
              </a:rPr>
              <a:t>Simdroid</a:t>
            </a:r>
            <a:r>
              <a:rPr lang="zh-CN" altLang="en-US" sz="1800" kern="100" dirty="0">
                <a:effectLst/>
              </a:rPr>
              <a:t>结果展示命令</a:t>
            </a:r>
            <a:r>
              <a:rPr lang="zh-CN" altLang="zh-CN" sz="1800" kern="100" dirty="0">
                <a:effectLst/>
              </a:rPr>
              <a:t>；熟练掌握各种</a:t>
            </a:r>
            <a:r>
              <a:rPr lang="zh-CN" altLang="en-US" sz="1800" kern="100" dirty="0">
                <a:effectLst/>
              </a:rPr>
              <a:t>结果的物理意义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447C948-0C17-9BA6-C00D-39E2D432F13B}"/>
              </a:ext>
            </a:extLst>
          </p:cNvPr>
          <p:cNvSpPr txBox="1"/>
          <p:nvPr/>
        </p:nvSpPr>
        <p:spPr>
          <a:xfrm>
            <a:off x="72599" y="1579403"/>
            <a:ext cx="61230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实验步骤</a:t>
            </a: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(1)  </a:t>
            </a:r>
            <a:r>
              <a:rPr lang="zh-CN" altLang="en-US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：结果展示工具栏学习</a:t>
            </a:r>
            <a:endParaRPr lang="en-US" altLang="zh-CN" sz="1800" b="1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2DC5E83-013A-FB0B-EE6C-DE53F9C8DAB0}"/>
              </a:ext>
            </a:extLst>
          </p:cNvPr>
          <p:cNvSpPr txBox="1"/>
          <p:nvPr/>
        </p:nvSpPr>
        <p:spPr>
          <a:xfrm>
            <a:off x="266614" y="2007306"/>
            <a:ext cx="114770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457200" algn="just"/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在不同的分析类型中，结果展示也是不同的，在此仅介绍结构分析的结果展示工具栏的命令。其他分析类型可参考</a:t>
            </a:r>
            <a:r>
              <a:rPr lang="en-US" altLang="zh-CN" kern="100" dirty="0" err="1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Simdroid</a:t>
            </a: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用户手册。</a:t>
            </a:r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5A7166A6-B0AB-42F8-4300-034B57A136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6475" y="2700611"/>
            <a:ext cx="7639050" cy="158948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BAE5D925-2A76-C038-5138-03E34ECF7E71}"/>
              </a:ext>
            </a:extLst>
          </p:cNvPr>
          <p:cNvSpPr txBox="1"/>
          <p:nvPr/>
        </p:nvSpPr>
        <p:spPr>
          <a:xfrm>
            <a:off x="690563" y="4157389"/>
            <a:ext cx="10787062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dirty="0"/>
              <a:t>【APP </a:t>
            </a:r>
            <a:r>
              <a:rPr lang="zh-CN" altLang="en-US" dirty="0"/>
              <a:t>开发器</a:t>
            </a:r>
            <a:r>
              <a:rPr lang="en-US" altLang="zh-CN" dirty="0"/>
              <a:t>】</a:t>
            </a:r>
            <a:r>
              <a:rPr lang="zh-CN" altLang="en-US" dirty="0"/>
              <a:t>：通过创建表单，加入功能区等方式创建 </a:t>
            </a:r>
            <a:r>
              <a:rPr lang="en-US" altLang="zh-CN" dirty="0"/>
              <a:t>APP</a:t>
            </a:r>
            <a:r>
              <a:rPr lang="zh-CN" altLang="en-US" dirty="0"/>
              <a:t>，并且可以测试和导 出创建的 </a:t>
            </a:r>
            <a:r>
              <a:rPr lang="en-US" altLang="zh-CN" dirty="0"/>
              <a:t>APP</a:t>
            </a:r>
            <a:r>
              <a:rPr lang="zh-CN" altLang="en-US" dirty="0"/>
              <a:t>。 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dirty="0"/>
              <a:t>【</a:t>
            </a:r>
            <a:r>
              <a:rPr lang="zh-CN" altLang="en-US" dirty="0"/>
              <a:t>等值线</a:t>
            </a:r>
            <a:r>
              <a:rPr lang="en-US" altLang="zh-CN" dirty="0"/>
              <a:t>】</a:t>
            </a:r>
            <a:r>
              <a:rPr lang="zh-CN" altLang="en-US" dirty="0"/>
              <a:t>：将计算结果采用等值线的方式表现出来。 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dirty="0"/>
              <a:t>【</a:t>
            </a:r>
            <a:r>
              <a:rPr lang="zh-CN" altLang="en-US" dirty="0"/>
              <a:t>云图</a:t>
            </a:r>
            <a:r>
              <a:rPr lang="en-US" altLang="zh-CN" dirty="0"/>
              <a:t>】</a:t>
            </a:r>
            <a:r>
              <a:rPr lang="zh-CN" altLang="en-US" dirty="0"/>
              <a:t>：将各种计算结果用彩色云图的方式表现出来。 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dirty="0"/>
              <a:t>【</a:t>
            </a:r>
            <a:r>
              <a:rPr lang="zh-CN" altLang="en-US" dirty="0"/>
              <a:t>矢量</a:t>
            </a:r>
            <a:r>
              <a:rPr lang="en-US" altLang="zh-CN" dirty="0"/>
              <a:t>】</a:t>
            </a:r>
            <a:r>
              <a:rPr lang="zh-CN" altLang="en-US" dirty="0"/>
              <a:t>：将各种计算结果用矢量图的方式表现出来。 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dirty="0"/>
              <a:t>【</a:t>
            </a:r>
            <a:r>
              <a:rPr lang="zh-CN" altLang="en-US" dirty="0"/>
              <a:t>切片</a:t>
            </a:r>
            <a:r>
              <a:rPr lang="en-US" altLang="zh-CN" dirty="0"/>
              <a:t>】</a:t>
            </a:r>
            <a:r>
              <a:rPr lang="zh-CN" altLang="en-US" dirty="0"/>
              <a:t>：切片用于观察模型内部截面的计算结果。 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dirty="0"/>
              <a:t>【</a:t>
            </a:r>
            <a:r>
              <a:rPr lang="zh-CN" altLang="en-US" dirty="0"/>
              <a:t>模态分析结果</a:t>
            </a:r>
            <a:r>
              <a:rPr lang="en-US" altLang="zh-CN" dirty="0"/>
              <a:t>】</a:t>
            </a:r>
            <a:r>
              <a:rPr lang="zh-CN" altLang="en-US" dirty="0"/>
              <a:t>：模态分析结果可以输出模态分析频率、周期和振型信息结果。 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dirty="0"/>
              <a:t>【</a:t>
            </a:r>
            <a:r>
              <a:rPr lang="zh-CN" altLang="en-US" dirty="0"/>
              <a:t>屈曲分析结果</a:t>
            </a:r>
            <a:r>
              <a:rPr lang="en-US" altLang="zh-CN" dirty="0"/>
              <a:t>】</a:t>
            </a:r>
            <a:r>
              <a:rPr lang="zh-CN" altLang="en-US" dirty="0"/>
              <a:t>：屈曲分析结果可以输出屈曲分析各阶振型和放大系数等结果。 </a:t>
            </a:r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dirty="0"/>
              <a:t>【</a:t>
            </a:r>
            <a:r>
              <a:rPr lang="zh-CN" altLang="en-US" dirty="0"/>
              <a:t>选点曲线</a:t>
            </a:r>
            <a:r>
              <a:rPr lang="en-US" altLang="zh-CN" dirty="0"/>
              <a:t>】</a:t>
            </a:r>
            <a:r>
              <a:rPr lang="zh-CN" altLang="en-US" dirty="0"/>
              <a:t>：可以创建曲线图，用来描述多个点或某条线上用户指定物理量的变 化。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60673696-B208-69E3-380B-72480B99CE82}"/>
              </a:ext>
            </a:extLst>
          </p:cNvPr>
          <p:cNvSpPr txBox="1">
            <a:spLocks/>
          </p:cNvSpPr>
          <p:nvPr/>
        </p:nvSpPr>
        <p:spPr>
          <a:xfrm>
            <a:off x="337057" y="251101"/>
            <a:ext cx="7195135" cy="8849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733" b="1" kern="1200" spc="400">
                <a:solidFill>
                  <a:srgbClr val="2473B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0078E5"/>
                </a:solidFill>
              </a:rPr>
              <a:t>实验六：塔身吊装</a:t>
            </a:r>
            <a:r>
              <a:rPr lang="en-US" altLang="zh-CN" sz="3200" dirty="0">
                <a:solidFill>
                  <a:srgbClr val="0078E5"/>
                </a:solidFill>
              </a:rPr>
              <a:t>-</a:t>
            </a:r>
            <a:r>
              <a:rPr lang="zh-CN" altLang="en-US" sz="3200" dirty="0">
                <a:solidFill>
                  <a:srgbClr val="0078E5"/>
                </a:solidFill>
              </a:rPr>
              <a:t>结果后处理</a:t>
            </a:r>
          </a:p>
        </p:txBody>
      </p:sp>
    </p:spTree>
    <p:extLst>
      <p:ext uri="{BB962C8B-B14F-4D97-AF65-F5344CB8AC3E}">
        <p14:creationId xmlns:p14="http://schemas.microsoft.com/office/powerpoint/2010/main" val="1333435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2"/>
    </mc:Choice>
    <mc:Fallback xmlns="">
      <p:transition spd="slow" advTm="9002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实验六：</a:t>
            </a:r>
            <a:r>
              <a:rPr lang="zh-CN" altLang="en-US" sz="3200" dirty="0">
                <a:solidFill>
                  <a:srgbClr val="0078E5"/>
                </a:solidFill>
              </a:rPr>
              <a:t>塔身吊装</a:t>
            </a:r>
            <a:r>
              <a:rPr lang="en-US" altLang="zh-CN" sz="3200" dirty="0">
                <a:solidFill>
                  <a:srgbClr val="0078E5"/>
                </a:solidFill>
              </a:rPr>
              <a:t>-</a:t>
            </a:r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结果后处理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60FE93C-260C-4919-A987-A257709A2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49A5D9-A27F-4FA6-A810-E17F7552FA4A}"/>
              </a:ext>
            </a:extLst>
          </p:cNvPr>
          <p:cNvSpPr txBox="1"/>
          <p:nvPr/>
        </p:nvSpPr>
        <p:spPr>
          <a:xfrm>
            <a:off x="1829812" y="1128710"/>
            <a:ext cx="8532375" cy="369332"/>
          </a:xfrm>
          <a:prstGeom prst="rect">
            <a:avLst/>
          </a:prstGeom>
          <a:solidFill>
            <a:srgbClr val="254985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kern="10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实验</a:t>
            </a:r>
            <a:r>
              <a:rPr lang="zh-CN" altLang="en-US" sz="1800" b="1" kern="100" dirty="0">
                <a:solidFill>
                  <a:schemeClr val="bg1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目标：</a:t>
            </a:r>
            <a:r>
              <a:rPr lang="zh-CN" altLang="zh-CN" sz="1800" kern="100" dirty="0">
                <a:effectLst/>
              </a:rPr>
              <a:t>熟悉</a:t>
            </a:r>
            <a:r>
              <a:rPr lang="en-US" altLang="zh-CN" sz="1800" kern="100" dirty="0" err="1">
                <a:effectLst/>
              </a:rPr>
              <a:t>Simdroid</a:t>
            </a:r>
            <a:r>
              <a:rPr lang="zh-CN" altLang="en-US" sz="1800" kern="100" dirty="0">
                <a:effectLst/>
              </a:rPr>
              <a:t>结果展示命令</a:t>
            </a:r>
            <a:r>
              <a:rPr lang="zh-CN" altLang="zh-CN" sz="1800" kern="100" dirty="0">
                <a:effectLst/>
              </a:rPr>
              <a:t>；熟练掌握各种</a:t>
            </a:r>
            <a:r>
              <a:rPr lang="zh-CN" altLang="en-US" sz="1800" kern="100" dirty="0">
                <a:effectLst/>
              </a:rPr>
              <a:t>结果的物理意义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447C948-0C17-9BA6-C00D-39E2D432F13B}"/>
              </a:ext>
            </a:extLst>
          </p:cNvPr>
          <p:cNvSpPr txBox="1"/>
          <p:nvPr/>
        </p:nvSpPr>
        <p:spPr>
          <a:xfrm>
            <a:off x="91454" y="1583071"/>
            <a:ext cx="612309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/>
            <a:r>
              <a:rPr lang="zh-CN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实验步骤</a:t>
            </a:r>
            <a:r>
              <a:rPr lang="en-US" altLang="zh-CN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(2)  </a:t>
            </a:r>
            <a:r>
              <a:rPr lang="zh-CN" altLang="en-US" sz="1800" b="1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：抱杆吊装结果展示说明</a:t>
            </a:r>
            <a:endParaRPr lang="en-US" altLang="zh-CN" sz="1800" b="1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2426946B-9073-A0C3-F5DC-3CED7A2EDA22}"/>
              </a:ext>
            </a:extLst>
          </p:cNvPr>
          <p:cNvSpPr txBox="1"/>
          <p:nvPr/>
        </p:nvSpPr>
        <p:spPr>
          <a:xfrm>
            <a:off x="984468" y="6388698"/>
            <a:ext cx="1690687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>
              <a:defRPr b="1" kern="100">
                <a:solidFill>
                  <a:schemeClr val="lt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/>
              <a:t>整体位移云图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24F799AE-5ABC-4F8B-562A-371EB3FFF2D5}"/>
              </a:ext>
            </a:extLst>
          </p:cNvPr>
          <p:cNvSpPr txBox="1"/>
          <p:nvPr/>
        </p:nvSpPr>
        <p:spPr>
          <a:xfrm>
            <a:off x="9312750" y="6388698"/>
            <a:ext cx="2291646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>
              <a:defRPr b="1" kern="100">
                <a:solidFill>
                  <a:schemeClr val="lt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/>
              <a:t>钢丝绳最大拉力图表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56DE140A-6B46-40F0-6309-6B5C723C8113}"/>
              </a:ext>
            </a:extLst>
          </p:cNvPr>
          <p:cNvSpPr txBox="1"/>
          <p:nvPr/>
        </p:nvSpPr>
        <p:spPr>
          <a:xfrm>
            <a:off x="4780964" y="6376596"/>
            <a:ext cx="1690687" cy="3693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>
            <a:defPPr>
              <a:defRPr lang="zh-CN"/>
            </a:defPPr>
            <a:lvl1pPr>
              <a:defRPr b="1" kern="100">
                <a:solidFill>
                  <a:schemeClr val="lt1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defRPr>
            </a:lvl1pPr>
            <a:lvl2pPr>
              <a:defRPr>
                <a:solidFill>
                  <a:schemeClr val="lt1"/>
                </a:solidFill>
              </a:defRPr>
            </a:lvl2pPr>
            <a:lvl3pPr>
              <a:defRPr>
                <a:solidFill>
                  <a:schemeClr val="lt1"/>
                </a:solidFill>
              </a:defRPr>
            </a:lvl3pPr>
            <a:lvl4pPr>
              <a:defRPr>
                <a:solidFill>
                  <a:schemeClr val="lt1"/>
                </a:solidFill>
              </a:defRPr>
            </a:lvl4pPr>
            <a:lvl5pPr>
              <a:defRPr>
                <a:solidFill>
                  <a:schemeClr val="lt1"/>
                </a:solidFill>
              </a:defRPr>
            </a:lvl5pPr>
            <a:lvl6pPr>
              <a:defRPr>
                <a:solidFill>
                  <a:schemeClr val="lt1"/>
                </a:solidFill>
              </a:defRPr>
            </a:lvl6pPr>
            <a:lvl7pPr>
              <a:defRPr>
                <a:solidFill>
                  <a:schemeClr val="lt1"/>
                </a:solidFill>
              </a:defRPr>
            </a:lvl7pPr>
            <a:lvl8pPr>
              <a:defRPr>
                <a:solidFill>
                  <a:schemeClr val="lt1"/>
                </a:solidFill>
              </a:defRPr>
            </a:lvl8pPr>
            <a:lvl9pPr>
              <a:defRPr>
                <a:solidFill>
                  <a:schemeClr val="lt1"/>
                </a:solidFill>
              </a:defRPr>
            </a:lvl9pPr>
          </a:lstStyle>
          <a:p>
            <a:r>
              <a:rPr lang="zh-CN" altLang="en-US" dirty="0"/>
              <a:t>等效应力云图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4D115B0A-AE7F-19C6-BAF3-6E09840B17AA}"/>
              </a:ext>
            </a:extLst>
          </p:cNvPr>
          <p:cNvSpPr txBox="1"/>
          <p:nvPr/>
        </p:nvSpPr>
        <p:spPr>
          <a:xfrm>
            <a:off x="454616" y="1952403"/>
            <a:ext cx="7660684" cy="17113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位移云图：查看塔身吊装过程中整体位移趋势和最大位移值；</a:t>
            </a:r>
            <a:endParaRPr lang="en-US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等效应力云图：查看抱杆在吊装过程中的应力云图和最大应力点；</a:t>
            </a: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u"/>
            </a:pPr>
            <a:r>
              <a:rPr lang="zh-CN" altLang="en-US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钢丝绳最大拉力表：查看钢丝绳的最大拉力，评估钢丝绳安全系数。</a:t>
            </a:r>
            <a:endParaRPr lang="en-US" altLang="zh-CN" kern="100" dirty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3AA7D26-4752-9A54-BDA0-8A065621F4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54" y="3657681"/>
            <a:ext cx="3751519" cy="252203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4BE79B16-1359-C3AA-18BC-F79F7C2222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4202" y="3656009"/>
            <a:ext cx="3823111" cy="2572695"/>
          </a:xfrm>
          <a:prstGeom prst="rect">
            <a:avLst/>
          </a:prstGeom>
        </p:spPr>
      </p:pic>
      <p:pic>
        <p:nvPicPr>
          <p:cNvPr id="22" name="图片 21">
            <a:extLst>
              <a:ext uri="{FF2B5EF4-FFF2-40B4-BE49-F238E27FC236}">
                <a16:creationId xmlns:a16="http://schemas.microsoft.com/office/drawing/2014/main" id="{E7774ACD-5B06-3470-3657-19B069665B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12728" y="2507327"/>
            <a:ext cx="4320000" cy="1834658"/>
          </a:xfrm>
          <a:prstGeom prst="rect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1544FBC3-3C81-2B1A-6722-6E58B7C561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83957" y="4341985"/>
            <a:ext cx="4320000" cy="1936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756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2"/>
    </mc:Choice>
    <mc:Fallback xmlns="">
      <p:transition spd="slow" advTm="9002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实验六：</a:t>
            </a:r>
            <a:r>
              <a:rPr lang="zh-CN" altLang="en-US" sz="3200" dirty="0">
                <a:solidFill>
                  <a:srgbClr val="0078E5"/>
                </a:solidFill>
              </a:rPr>
              <a:t>塔身吊装</a:t>
            </a:r>
            <a:r>
              <a:rPr lang="en-US" altLang="zh-CN" sz="3200" dirty="0">
                <a:solidFill>
                  <a:srgbClr val="0078E5"/>
                </a:solidFill>
              </a:rPr>
              <a:t>-</a:t>
            </a:r>
            <a:r>
              <a:rPr lang="zh-CN" altLang="en-US" sz="3200" b="1" dirty="0">
                <a:solidFill>
                  <a:srgbClr val="0078E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结果后处理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860FE93C-260C-4919-A987-A257709A25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749A5D9-A27F-4FA6-A810-E17F7552FA4A}"/>
              </a:ext>
            </a:extLst>
          </p:cNvPr>
          <p:cNvSpPr txBox="1"/>
          <p:nvPr/>
        </p:nvSpPr>
        <p:spPr>
          <a:xfrm>
            <a:off x="1829812" y="1188229"/>
            <a:ext cx="8532375" cy="369332"/>
          </a:xfrm>
          <a:prstGeom prst="rect">
            <a:avLst/>
          </a:prstGeom>
          <a:solidFill>
            <a:srgbClr val="254985"/>
          </a:solidFill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zh-CN" altLang="en-US" b="1" kern="100" dirty="0">
                <a:solidFill>
                  <a:schemeClr val="bg1"/>
                </a:solidFill>
                <a:ea typeface="宋体" panose="02010600030101010101" pitchFamily="2" charset="-122"/>
                <a:cs typeface="宋体" panose="02010600030101010101" pitchFamily="2" charset="-122"/>
              </a:rPr>
              <a:t>实验</a:t>
            </a:r>
            <a:r>
              <a:rPr lang="zh-CN" altLang="en-US" sz="1800" b="1" kern="100" dirty="0">
                <a:solidFill>
                  <a:schemeClr val="bg1"/>
                </a:solidFill>
                <a:effectLst/>
                <a:ea typeface="宋体" panose="02010600030101010101" pitchFamily="2" charset="-122"/>
                <a:cs typeface="宋体" panose="02010600030101010101" pitchFamily="2" charset="-122"/>
              </a:rPr>
              <a:t>目标：</a:t>
            </a:r>
            <a:r>
              <a:rPr lang="zh-CN" altLang="zh-CN" sz="1800" kern="100" dirty="0">
                <a:effectLst/>
              </a:rPr>
              <a:t>熟悉</a:t>
            </a:r>
            <a:r>
              <a:rPr lang="en-US" altLang="zh-CN" sz="1800" kern="100" dirty="0" err="1">
                <a:effectLst/>
              </a:rPr>
              <a:t>Simdroid</a:t>
            </a:r>
            <a:r>
              <a:rPr lang="zh-CN" altLang="en-US" sz="1800" kern="100" dirty="0">
                <a:effectLst/>
              </a:rPr>
              <a:t>结果展示命令</a:t>
            </a:r>
            <a:r>
              <a:rPr lang="zh-CN" altLang="zh-CN" sz="1800" kern="100" dirty="0">
                <a:effectLst/>
              </a:rPr>
              <a:t>；熟练掌握各种</a:t>
            </a:r>
            <a:r>
              <a:rPr lang="zh-CN" altLang="en-US" sz="1800" kern="100" dirty="0">
                <a:effectLst/>
              </a:rPr>
              <a:t>结果的物理意义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1E6C53D4-F3E8-75A4-F6AE-AD4972F08750}"/>
              </a:ext>
            </a:extLst>
          </p:cNvPr>
          <p:cNvSpPr txBox="1"/>
          <p:nvPr/>
        </p:nvSpPr>
        <p:spPr>
          <a:xfrm>
            <a:off x="4714283" y="1729119"/>
            <a:ext cx="231948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4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操作考评表</a:t>
            </a:r>
            <a:endParaRPr lang="zh-CN" altLang="en-US" sz="2400" dirty="0"/>
          </a:p>
        </p:txBody>
      </p:sp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591E2E56-E9E9-4445-AAC9-5CBFAB7471F5}"/>
              </a:ext>
            </a:extLst>
          </p:cNvPr>
          <p:cNvGraphicFramePr>
            <a:graphicFrameLocks noGrp="1"/>
          </p:cNvGraphicFramePr>
          <p:nvPr/>
        </p:nvGraphicFramePr>
        <p:xfrm>
          <a:off x="775245" y="2533901"/>
          <a:ext cx="10197556" cy="27432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496450">
                  <a:extLst>
                    <a:ext uri="{9D8B030D-6E8A-4147-A177-3AD203B41FA5}">
                      <a16:colId xmlns:a16="http://schemas.microsoft.com/office/drawing/2014/main" val="4018309756"/>
                    </a:ext>
                  </a:extLst>
                </a:gridCol>
                <a:gridCol w="2254247">
                  <a:extLst>
                    <a:ext uri="{9D8B030D-6E8A-4147-A177-3AD203B41FA5}">
                      <a16:colId xmlns:a16="http://schemas.microsoft.com/office/drawing/2014/main" val="2547761151"/>
                    </a:ext>
                  </a:extLst>
                </a:gridCol>
                <a:gridCol w="3053523">
                  <a:extLst>
                    <a:ext uri="{9D8B030D-6E8A-4147-A177-3AD203B41FA5}">
                      <a16:colId xmlns:a16="http://schemas.microsoft.com/office/drawing/2014/main" val="2894885322"/>
                    </a:ext>
                  </a:extLst>
                </a:gridCol>
                <a:gridCol w="1696668">
                  <a:extLst>
                    <a:ext uri="{9D8B030D-6E8A-4147-A177-3AD203B41FA5}">
                      <a16:colId xmlns:a16="http://schemas.microsoft.com/office/drawing/2014/main" val="3623772420"/>
                    </a:ext>
                  </a:extLst>
                </a:gridCol>
                <a:gridCol w="1696668">
                  <a:extLst>
                    <a:ext uri="{9D8B030D-6E8A-4147-A177-3AD203B41FA5}">
                      <a16:colId xmlns:a16="http://schemas.microsoft.com/office/drawing/2014/main" val="41609611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项次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项目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要求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配分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得分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20537148"/>
                  </a:ext>
                </a:extLst>
              </a:tr>
              <a:tr h="272415"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1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工具栏学习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完成程度与效果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25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5258995"/>
                  </a:ext>
                </a:extLst>
              </a:tr>
              <a:tr h="27178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熟练程度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67250498"/>
                  </a:ext>
                </a:extLst>
              </a:tr>
              <a:tr h="179705"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2</a:t>
                      </a:r>
                      <a:endParaRPr lang="zh-CN" sz="2000" kern="100">
                        <a:effectLst/>
                      </a:endParaRPr>
                    </a:p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altLang="en-US" sz="20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物理量选择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>
                          <a:effectLst/>
                        </a:rPr>
                        <a:t>完成程度与效果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15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047146466"/>
                  </a:ext>
                </a:extLst>
              </a:tr>
              <a:tr h="1790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熟练程度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01163561"/>
                  </a:ext>
                </a:extLst>
              </a:tr>
              <a:tr h="179705"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3</a:t>
                      </a:r>
                      <a:endParaRPr lang="zh-CN" sz="2000" kern="100">
                        <a:effectLst/>
                      </a:endParaRPr>
                    </a:p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altLang="en-US" sz="20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云图矢量图等选择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完成程度与效果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25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657913829"/>
                  </a:ext>
                </a:extLst>
              </a:tr>
              <a:tr h="1790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熟练程度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175364753"/>
                  </a:ext>
                </a:extLst>
              </a:tr>
              <a:tr h="179705"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4</a:t>
                      </a:r>
                      <a:endParaRPr lang="zh-CN" sz="2000" kern="100">
                        <a:effectLst/>
                      </a:endParaRPr>
                    </a:p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altLang="en-US" sz="20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刻度尺设置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完成程度与效果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15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>
                          <a:effectLst/>
                        </a:rPr>
                        <a:t> </a:t>
                      </a:r>
                      <a:endParaRPr lang="zh-CN" sz="20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44089734"/>
                  </a:ext>
                </a:extLst>
              </a:tr>
              <a:tr h="17907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zh-CN" sz="2000" kern="100" dirty="0">
                          <a:effectLst/>
                        </a:rPr>
                        <a:t>熟练程度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5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2400"/>
                        </a:lnSpc>
                      </a:pPr>
                      <a:r>
                        <a:rPr lang="en-US" sz="2000" kern="100" dirty="0">
                          <a:effectLst/>
                        </a:rPr>
                        <a:t> </a:t>
                      </a:r>
                      <a:endParaRPr lang="zh-CN" sz="20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4061388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076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2"/>
    </mc:Choice>
    <mc:Fallback xmlns="">
      <p:transition spd="slow" advTm="9002"/>
    </mc:Fallback>
  </mc:AlternateContent>
</p:sld>
</file>

<file path=ppt/theme/theme1.xml><?xml version="1.0" encoding="utf-8"?>
<a:theme xmlns:a="http://schemas.openxmlformats.org/drawingml/2006/main" name="幻灯片标题页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8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962B9B85-287A-4515-8CBC-A63BB9A58972}">
  <we:reference id="wa104380526" version="1.1.0.0" store="zh-CN" storeType="OMEX"/>
  <we:alternateReferences>
    <we:reference id="WA104380526" version="1.1.0.0" store="WA104380526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4223</TotalTime>
  <Words>412</Words>
  <Application>Microsoft Office PowerPoint</Application>
  <PresentationFormat>宽屏</PresentationFormat>
  <Paragraphs>67</Paragraphs>
  <Slides>3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1" baseType="lpstr">
      <vt:lpstr>等线</vt:lpstr>
      <vt:lpstr>微软雅黑</vt:lpstr>
      <vt:lpstr>Arial</vt:lpstr>
      <vt:lpstr>Calibri</vt:lpstr>
      <vt:lpstr>Ebrima</vt:lpstr>
      <vt:lpstr>Wingdings</vt:lpstr>
      <vt:lpstr>幻灯片标题页</vt:lpstr>
      <vt:lpstr>1_Office 主题​​</vt:lpstr>
      <vt:lpstr>PowerPoint 演示文稿</vt:lpstr>
      <vt:lpstr>实验六：塔身吊装-结果后处理</vt:lpstr>
      <vt:lpstr>实验六：塔身吊装-结果后处理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DX业务规划</dc:title>
  <dc:creator>xin.bai2022@outlook.com</dc:creator>
  <cp:lastModifiedBy>254716465@qq.com</cp:lastModifiedBy>
  <cp:revision>89</cp:revision>
  <dcterms:created xsi:type="dcterms:W3CDTF">2022-11-18T02:37:43Z</dcterms:created>
  <dcterms:modified xsi:type="dcterms:W3CDTF">2023-04-12T03:26:02Z</dcterms:modified>
</cp:coreProperties>
</file>

<file path=docProps/thumbnail.jpeg>
</file>